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9" r:id="rId5"/>
    <p:sldId id="271" r:id="rId6"/>
    <p:sldId id="281" r:id="rId7"/>
    <p:sldId id="323" r:id="rId8"/>
    <p:sldId id="324" r:id="rId9"/>
    <p:sldId id="325" r:id="rId10"/>
    <p:sldId id="326" r:id="rId11"/>
    <p:sldId id="327" r:id="rId12"/>
  </p:sldIdLst>
  <p:sldSz cx="9144000" cy="6858000" type="screen4x3"/>
  <p:notesSz cx="6858000" cy="9144000"/>
  <p:custDataLst>
    <p:tags r:id="rId14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925"/>
    <a:srgbClr val="959421"/>
    <a:srgbClr val="817725"/>
    <a:srgbClr val="B3B368"/>
    <a:srgbClr val="7E7200"/>
    <a:srgbClr val="816826"/>
    <a:srgbClr val="FECC00"/>
    <a:srgbClr val="7B8E87"/>
    <a:srgbClr val="3C92B1"/>
    <a:srgbClr val="D3B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AF523-213D-4760-81B9-B965CC084E4B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EAE3F-14C2-45D6-BD84-BE610A076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074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8"/>
          <p:cNvSpPr>
            <a:spLocks noChangeArrowheads="1"/>
          </p:cNvSpPr>
          <p:nvPr userDrawn="1"/>
        </p:nvSpPr>
        <p:spPr bwMode="auto">
          <a:xfrm>
            <a:off x="1626899" y="2718389"/>
            <a:ext cx="1838392" cy="1838392"/>
          </a:xfrm>
          <a:prstGeom prst="ellipse">
            <a:avLst/>
          </a:prstGeom>
          <a:solidFill>
            <a:srgbClr val="7B8E87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70" name="Oval 8"/>
          <p:cNvSpPr>
            <a:spLocks noChangeArrowheads="1"/>
          </p:cNvSpPr>
          <p:nvPr userDrawn="1"/>
        </p:nvSpPr>
        <p:spPr bwMode="auto">
          <a:xfrm>
            <a:off x="1691680" y="2460264"/>
            <a:ext cx="1936989" cy="1937471"/>
          </a:xfrm>
          <a:prstGeom prst="ellipse">
            <a:avLst/>
          </a:prstGeom>
          <a:solidFill>
            <a:srgbClr val="816826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3" name="Oval 8"/>
          <p:cNvSpPr>
            <a:spLocks noChangeAspect="1" noChangeArrowheads="1"/>
          </p:cNvSpPr>
          <p:nvPr userDrawn="1"/>
        </p:nvSpPr>
        <p:spPr bwMode="auto">
          <a:xfrm>
            <a:off x="1882188" y="2301218"/>
            <a:ext cx="1779521" cy="1779963"/>
          </a:xfrm>
          <a:prstGeom prst="ellipse">
            <a:avLst/>
          </a:prstGeom>
          <a:solidFill>
            <a:srgbClr val="FECC00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511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76337 -0.55648 " pathEditMode="relative" rAng="0" ptsTypes="AA">
                                      <p:cBhvr>
                                        <p:cTn id="20" dur="2750" spd="-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60" y="-278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79184 0.56343 " pathEditMode="relative" rAng="0" ptsTypes="AA">
                                      <p:cBhvr>
                                        <p:cTn id="22" dur="275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3" y="2817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-0.39427 -0.60532 " pathEditMode="relative" rAng="0" ptsTypes="AA">
                                      <p:cBhvr>
                                        <p:cTn id="24" dur="2750" spd="-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-30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4" grpId="1" animBg="1"/>
      <p:bldP spid="74" grpId="2" animBg="1"/>
      <p:bldP spid="74" grpId="3" animBg="1"/>
      <p:bldP spid="70" grpId="0" animBg="1"/>
      <p:bldP spid="70" grpId="1" animBg="1"/>
      <p:bldP spid="70" grpId="2" animBg="1"/>
      <p:bldP spid="70" grpId="3" animBg="1"/>
      <p:bldP spid="73" grpId="0" animBg="1"/>
      <p:bldP spid="73" grpId="1" animBg="1"/>
      <p:bldP spid="73" grpId="2" animBg="1"/>
      <p:bldP spid="73" grpId="3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logo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62" y="205575"/>
            <a:ext cx="2060422" cy="1187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154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2-7-2014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65" r:id="rId3"/>
    <p:sldLayoutId id="2147483667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2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PERSONEELSMANAGEMENT PPT </a:t>
            </a:r>
            <a:r>
              <a:rPr lang="nl-NL" sz="2800" dirty="0" smtClean="0"/>
              <a:t>7</a:t>
            </a:r>
            <a:endParaRPr lang="nl-NL" sz="2800" dirty="0" smtClean="0"/>
          </a:p>
          <a:p>
            <a:endParaRPr lang="nl-NL" sz="2800" dirty="0"/>
          </a:p>
          <a:p>
            <a:r>
              <a:rPr lang="nl-NL" sz="2800" dirty="0" smtClean="0"/>
              <a:t>Onderdeel : </a:t>
            </a:r>
            <a:r>
              <a:rPr lang="nl-NL" sz="2800" dirty="0" smtClean="0"/>
              <a:t>conflicten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477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7 </a:t>
            </a:r>
            <a:r>
              <a:rPr lang="nl-NL" dirty="0" smtClean="0"/>
              <a:t>: </a:t>
            </a:r>
            <a:r>
              <a:rPr lang="nl-NL" dirty="0" smtClean="0"/>
              <a:t>conflicten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defRPr/>
            </a:pPr>
            <a:r>
              <a:rPr lang="nl-NL" b="1" u="sng" dirty="0"/>
              <a:t>Waarom vinden mensen conflicten vervelend</a:t>
            </a:r>
            <a:r>
              <a:rPr lang="nl-NL" b="1" u="sng" dirty="0" smtClean="0"/>
              <a:t>?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 smtClean="0"/>
              <a:t>Als </a:t>
            </a:r>
            <a:r>
              <a:rPr lang="nl-NL" dirty="0"/>
              <a:t>kind al niet goed weten hoe er mee om te gaan.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/>
              <a:t>Conflicten worden vaak gezien als negatief, associatie met ruzie….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/>
              <a:t>Vaak spelen andere zaken dan inhoud mee. Het gaat dan meer om gedrag / emoties dan om inhoud.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 smtClean="0"/>
              <a:t>…………………..</a:t>
            </a:r>
          </a:p>
          <a:p>
            <a:pPr marL="609600" indent="-609600" algn="ctr">
              <a:lnSpc>
                <a:spcPct val="90000"/>
              </a:lnSpc>
              <a:defRPr/>
            </a:pPr>
            <a:r>
              <a:rPr lang="nl-NL" b="1" u="sng" dirty="0" smtClean="0"/>
              <a:t>Waarom zijn conflicten een probleem?</a:t>
            </a:r>
            <a:endParaRPr lang="nl-NL" dirty="0"/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/>
              <a:t>Vermijdingsgedrag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/>
              <a:t>Tijdsverlies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/>
              <a:t>Overwinningsgedrag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/>
              <a:t>Groepsvorming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/>
              <a:t>Verlies van informatie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/>
              <a:t>Sfeer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nl-NL" dirty="0"/>
              <a:t>MAAR : KAN OOK VOORDEEL HEBBEN.</a:t>
            </a:r>
          </a:p>
          <a:p>
            <a:pPr>
              <a:lnSpc>
                <a:spcPct val="90000"/>
              </a:lnSpc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55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7 </a:t>
            </a:r>
            <a:r>
              <a:rPr lang="nl-NL" dirty="0" smtClean="0"/>
              <a:t>: </a:t>
            </a:r>
            <a:r>
              <a:rPr lang="nl-NL" dirty="0" smtClean="0"/>
              <a:t>conflicten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pPr marL="609600" indent="-609600" algn="ctr">
              <a:defRPr/>
            </a:pPr>
            <a:r>
              <a:rPr lang="nl-NL" b="1" u="sng" dirty="0"/>
              <a:t>Soorten conflicten </a:t>
            </a:r>
            <a:r>
              <a:rPr lang="nl-NL" dirty="0" smtClean="0"/>
              <a:t>:</a:t>
            </a:r>
          </a:p>
          <a:p>
            <a:pPr marL="609600" indent="-609600">
              <a:defRPr/>
            </a:pPr>
            <a:endParaRPr lang="nl-NL" dirty="0"/>
          </a:p>
          <a:p>
            <a:pPr marL="609600" indent="-609600" algn="ctr">
              <a:defRPr/>
            </a:pPr>
            <a:endParaRPr lang="nl-NL" dirty="0" smtClean="0"/>
          </a:p>
          <a:p>
            <a:pPr marL="609600" indent="-609600" algn="ctr">
              <a:defRPr/>
            </a:pPr>
            <a:endParaRPr lang="nl-NL" dirty="0"/>
          </a:p>
          <a:p>
            <a:pPr marL="609600" indent="-609600" algn="ctr">
              <a:defRPr/>
            </a:pPr>
            <a:endParaRPr lang="nl-NL" dirty="0" smtClean="0"/>
          </a:p>
          <a:p>
            <a:pPr marL="609600" indent="-609600" algn="ctr">
              <a:defRPr/>
            </a:pPr>
            <a:endParaRPr lang="nl-NL" dirty="0"/>
          </a:p>
          <a:p>
            <a:pPr>
              <a:lnSpc>
                <a:spcPct val="90000"/>
              </a:lnSpc>
              <a:defRPr/>
            </a:pP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33835"/>
              </p:ext>
            </p:extLst>
          </p:nvPr>
        </p:nvGraphicFramePr>
        <p:xfrm>
          <a:off x="899592" y="1780619"/>
          <a:ext cx="7272808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680"/>
                <a:gridCol w="483912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Soort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Omschrijving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Instrumenteel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Zakelijk</a:t>
                      </a:r>
                      <a:r>
                        <a:rPr lang="nl-NL" baseline="0" dirty="0" smtClean="0"/>
                        <a:t> verschil van mening OF er is onduidelijkheid over de taakverdeling.</a:t>
                      </a:r>
                    </a:p>
                    <a:p>
                      <a:r>
                        <a:rPr lang="nl-NL" i="1" baseline="0" dirty="0" smtClean="0"/>
                        <a:t>Voorbeeld : Niet met elkaar eens of onduidelijk wiens werk het werk het is.</a:t>
                      </a:r>
                      <a:endParaRPr lang="nl-NL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Sociaal emotioneel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waarden en normen passen niet bij elkaar.</a:t>
                      </a:r>
                    </a:p>
                    <a:p>
                      <a:r>
                        <a:rPr lang="nl-NL" i="1" dirty="0" smtClean="0"/>
                        <a:t>Voorbeeld : Je ergert je aan het gedrag van de ander.</a:t>
                      </a:r>
                      <a:endParaRPr lang="nl-NL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Belangen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Er is tekort. Bijvoorbeeld geld of functie.</a:t>
                      </a:r>
                    </a:p>
                    <a:p>
                      <a:r>
                        <a:rPr lang="nl-NL" i="1" dirty="0" smtClean="0"/>
                        <a:t>Voorbeeld:</a:t>
                      </a:r>
                      <a:r>
                        <a:rPr lang="nl-NL" i="1" baseline="0" dirty="0" smtClean="0"/>
                        <a:t> Het beperkte budget moet worden verdeeld. Iedereen wil meer.</a:t>
                      </a:r>
                      <a:endParaRPr lang="nl-NL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43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7 </a:t>
            </a:r>
            <a:r>
              <a:rPr lang="nl-NL" dirty="0" smtClean="0"/>
              <a:t>: </a:t>
            </a:r>
            <a:r>
              <a:rPr lang="nl-NL" dirty="0" smtClean="0"/>
              <a:t>conflicten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pPr marL="609600" indent="-609600" algn="ctr">
              <a:defRPr/>
            </a:pPr>
            <a:r>
              <a:rPr lang="nl-NL" b="1" u="sng" dirty="0" smtClean="0"/>
              <a:t>OPLOSSING conflicten </a:t>
            </a:r>
            <a:r>
              <a:rPr lang="nl-NL" dirty="0" smtClean="0"/>
              <a:t>:</a:t>
            </a:r>
          </a:p>
          <a:p>
            <a:pPr marL="609600" indent="-609600">
              <a:defRPr/>
            </a:pPr>
            <a:endParaRPr lang="nl-NL" dirty="0"/>
          </a:p>
          <a:p>
            <a:pPr marL="609600" indent="-609600" algn="ctr">
              <a:defRPr/>
            </a:pPr>
            <a:endParaRPr lang="nl-NL" dirty="0" smtClean="0"/>
          </a:p>
          <a:p>
            <a:pPr marL="609600" indent="-609600" algn="ctr">
              <a:defRPr/>
            </a:pPr>
            <a:endParaRPr lang="nl-NL" dirty="0"/>
          </a:p>
          <a:p>
            <a:pPr marL="609600" indent="-609600" algn="ctr">
              <a:defRPr/>
            </a:pPr>
            <a:endParaRPr lang="nl-NL" dirty="0" smtClean="0"/>
          </a:p>
          <a:p>
            <a:pPr marL="609600" indent="-609600" algn="ctr">
              <a:defRPr/>
            </a:pPr>
            <a:endParaRPr lang="nl-NL" dirty="0"/>
          </a:p>
          <a:p>
            <a:pPr>
              <a:lnSpc>
                <a:spcPct val="90000"/>
              </a:lnSpc>
              <a:defRPr/>
            </a:pP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115511"/>
              </p:ext>
            </p:extLst>
          </p:nvPr>
        </p:nvGraphicFramePr>
        <p:xfrm>
          <a:off x="899592" y="1423639"/>
          <a:ext cx="7704856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255"/>
                <a:gridCol w="5126601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Soort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Oplossing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Instrumenteel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sz="1800" dirty="0" smtClean="0"/>
                        <a:t>Formuleer duidelijk het probleem/uitdaging.</a:t>
                      </a:r>
                    </a:p>
                    <a:p>
                      <a:pPr marL="285750" indent="-28575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sz="1800" dirty="0" smtClean="0"/>
                        <a:t>Maak duidelijke taak afbakeningen.</a:t>
                      </a:r>
                    </a:p>
                    <a:p>
                      <a:pPr marL="285750" indent="-28575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sz="1800" dirty="0" smtClean="0"/>
                        <a:t>Zorg voor goede planning</a:t>
                      </a:r>
                    </a:p>
                    <a:p>
                      <a:pPr marL="285750" indent="-28575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sz="1800" dirty="0" smtClean="0"/>
                        <a:t>Besluitvormingstechnieken</a:t>
                      </a:r>
                    </a:p>
                    <a:p>
                      <a:pPr marL="285750" indent="-28575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sz="1800" dirty="0" smtClean="0"/>
                        <a:t>Vergadertechnieken</a:t>
                      </a:r>
                      <a:endParaRPr lang="nl-N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Sociaal emotioneel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indent="-60960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sz="1800" dirty="0" smtClean="0"/>
                        <a:t>Maak irritaties bespreekbaar ( feedback )</a:t>
                      </a:r>
                    </a:p>
                    <a:p>
                      <a:pPr marL="609600" indent="-60960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sz="1800" dirty="0" smtClean="0"/>
                        <a:t>Open communicatie ( denk aan veiligheid in de groep )</a:t>
                      </a:r>
                    </a:p>
                    <a:p>
                      <a:pPr marL="609600" indent="-60960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sz="1800" dirty="0" smtClean="0"/>
                        <a:t>Informatie uitwisselen</a:t>
                      </a:r>
                    </a:p>
                    <a:p>
                      <a:pPr marL="609600" indent="-60960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sz="1800" dirty="0" smtClean="0"/>
                        <a:t>Cultuuraanpak ( = gedrag aanpakken )</a:t>
                      </a:r>
                      <a:endParaRPr lang="nl-NL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Belangen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indent="-60960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dirty="0" smtClean="0"/>
                        <a:t>Neem de rol van voorzitter</a:t>
                      </a:r>
                    </a:p>
                    <a:p>
                      <a:pPr marL="609600" indent="-60960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dirty="0" smtClean="0"/>
                        <a:t>Gemeenschappelijk belang als uitgangspunt</a:t>
                      </a:r>
                    </a:p>
                    <a:p>
                      <a:pPr marL="609600" indent="-60960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dirty="0" smtClean="0"/>
                        <a:t>Maak tegenstellingen duidelijk</a:t>
                      </a:r>
                    </a:p>
                    <a:p>
                      <a:pPr marL="609600" indent="-609600" eaLnBrk="1" hangingPunct="1">
                        <a:buFont typeface="Wingdings" panose="05000000000000000000" pitchFamily="2" charset="2"/>
                        <a:buChar char="q"/>
                        <a:defRPr/>
                      </a:pPr>
                      <a:r>
                        <a:rPr lang="nl-NL" dirty="0" smtClean="0"/>
                        <a:t>Grijp in als er onderhandelingsgedrag is.</a:t>
                      </a:r>
                      <a:endParaRPr lang="nl-NL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8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7 </a:t>
            </a:r>
            <a:r>
              <a:rPr lang="nl-NL" dirty="0" smtClean="0"/>
              <a:t>: </a:t>
            </a:r>
            <a:r>
              <a:rPr lang="nl-NL" dirty="0" smtClean="0"/>
              <a:t>conflicten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pPr marL="609600" indent="-609600">
              <a:defRPr/>
            </a:pPr>
            <a:r>
              <a:rPr lang="nl-NL" b="1" u="sng" dirty="0"/>
              <a:t>Analyse </a:t>
            </a:r>
            <a:r>
              <a:rPr lang="nl-NL" b="1" u="sng" dirty="0" smtClean="0"/>
              <a:t> van conflict :</a:t>
            </a:r>
          </a:p>
          <a:p>
            <a:pPr marL="609600" indent="-609600">
              <a:buFont typeface="Wingdings" panose="05000000000000000000" pitchFamily="2" charset="2"/>
              <a:buChar char="ü"/>
              <a:defRPr/>
            </a:pPr>
            <a:r>
              <a:rPr lang="nl-NL" dirty="0" smtClean="0"/>
              <a:t>Wat </a:t>
            </a:r>
            <a:r>
              <a:rPr lang="nl-NL" dirty="0"/>
              <a:t>is de oorzaak?</a:t>
            </a:r>
          </a:p>
          <a:p>
            <a:pPr marL="609600" indent="-609600">
              <a:buFont typeface="Wingdings" panose="05000000000000000000" pitchFamily="2" charset="2"/>
              <a:buChar char="ü"/>
              <a:defRPr/>
            </a:pPr>
            <a:r>
              <a:rPr lang="nl-NL" dirty="0"/>
              <a:t>Welke afhankelijkheid is </a:t>
            </a:r>
            <a:r>
              <a:rPr lang="nl-NL" dirty="0" smtClean="0"/>
              <a:t>er tussen de partijen?</a:t>
            </a:r>
            <a:endParaRPr lang="nl-NL" dirty="0"/>
          </a:p>
          <a:p>
            <a:pPr marL="609600" indent="-609600">
              <a:buFont typeface="Wingdings" panose="05000000000000000000" pitchFamily="2" charset="2"/>
              <a:buChar char="ü"/>
              <a:defRPr/>
            </a:pPr>
            <a:r>
              <a:rPr lang="nl-NL" dirty="0"/>
              <a:t>Hoe liggen de </a:t>
            </a:r>
            <a:r>
              <a:rPr lang="nl-NL" dirty="0" smtClean="0"/>
              <a:t>machtsverhoudingen tussen de partijen?</a:t>
            </a:r>
            <a:endParaRPr lang="nl-NL" dirty="0"/>
          </a:p>
          <a:p>
            <a:pPr marL="609600" indent="-609600">
              <a:buFont typeface="Wingdings" panose="05000000000000000000" pitchFamily="2" charset="2"/>
              <a:buChar char="ü"/>
              <a:defRPr/>
            </a:pPr>
            <a:r>
              <a:rPr lang="nl-NL" dirty="0"/>
              <a:t>Escalatiegraad.</a:t>
            </a:r>
          </a:p>
          <a:p>
            <a:pPr marL="609600" indent="-609600">
              <a:buFont typeface="Wingdings" panose="05000000000000000000" pitchFamily="2" charset="2"/>
              <a:buChar char="ü"/>
              <a:defRPr/>
            </a:pPr>
            <a:r>
              <a:rPr lang="nl-NL" dirty="0"/>
              <a:t>Tijdsdruk ( t.a.v. oplossingen )</a:t>
            </a:r>
          </a:p>
          <a:p>
            <a:pPr marL="609600" indent="-609600">
              <a:defRPr/>
            </a:pPr>
            <a:r>
              <a:rPr lang="nl-NL" b="1" u="sng" dirty="0"/>
              <a:t>Conflicten leiden tot gedrag :</a:t>
            </a:r>
          </a:p>
          <a:p>
            <a:pPr marL="609600" indent="-609600">
              <a:buFont typeface="Wingdings" panose="05000000000000000000" pitchFamily="2" charset="2"/>
              <a:buChar char="Ø"/>
              <a:defRPr/>
            </a:pPr>
            <a:r>
              <a:rPr lang="nl-NL" dirty="0"/>
              <a:t>Vermijden </a:t>
            </a:r>
          </a:p>
          <a:p>
            <a:pPr marL="609600" indent="-609600">
              <a:buFont typeface="Wingdings" panose="05000000000000000000" pitchFamily="2" charset="2"/>
              <a:buChar char="Ø"/>
              <a:defRPr/>
            </a:pPr>
            <a:r>
              <a:rPr lang="nl-NL" dirty="0"/>
              <a:t>Aanpassen</a:t>
            </a:r>
          </a:p>
          <a:p>
            <a:pPr marL="609600" indent="-609600">
              <a:buFont typeface="Wingdings" panose="05000000000000000000" pitchFamily="2" charset="2"/>
              <a:buChar char="Ø"/>
              <a:defRPr/>
            </a:pPr>
            <a:r>
              <a:rPr lang="nl-NL" dirty="0"/>
              <a:t>Doordrukken</a:t>
            </a:r>
          </a:p>
          <a:p>
            <a:pPr marL="609600" indent="-609600">
              <a:buFont typeface="Wingdings" panose="05000000000000000000" pitchFamily="2" charset="2"/>
              <a:buChar char="Ø"/>
              <a:defRPr/>
            </a:pPr>
            <a:r>
              <a:rPr lang="nl-NL" dirty="0"/>
              <a:t>Samenwerken</a:t>
            </a:r>
          </a:p>
          <a:p>
            <a:pPr marL="609600" indent="-609600">
              <a:buFont typeface="Wingdings" panose="05000000000000000000" pitchFamily="2" charset="2"/>
              <a:buChar char="Ø"/>
              <a:defRPr/>
            </a:pPr>
            <a:r>
              <a:rPr lang="nl-NL" dirty="0"/>
              <a:t>Compromis</a:t>
            </a:r>
          </a:p>
          <a:p>
            <a:pPr>
              <a:lnSpc>
                <a:spcPct val="90000"/>
              </a:lnSpc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640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7 </a:t>
            </a:r>
            <a:r>
              <a:rPr lang="nl-NL" dirty="0" smtClean="0"/>
              <a:t>: </a:t>
            </a:r>
            <a:r>
              <a:rPr lang="nl-NL" dirty="0" smtClean="0"/>
              <a:t>conflicten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nl-NL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7"/>
            <a:ext cx="7416823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886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7 </a:t>
            </a:r>
            <a:r>
              <a:rPr lang="nl-NL" dirty="0" smtClean="0"/>
              <a:t>: </a:t>
            </a:r>
            <a:r>
              <a:rPr lang="nl-NL" dirty="0" smtClean="0"/>
              <a:t>conflicten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899592" y="1379208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nl-NL" dirty="0" smtClean="0"/>
              <a:t>DENK AAN JE EIGEN ROL BIJ CONFLICTEN :</a:t>
            </a:r>
          </a:p>
          <a:p>
            <a:pPr>
              <a:lnSpc>
                <a:spcPct val="90000"/>
              </a:lnSpc>
              <a:defRPr/>
            </a:pPr>
            <a:endParaRPr lang="nl-NL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79208"/>
            <a:ext cx="6912768" cy="4642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3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2872d26f757e0a04345641a3e6b8b868bab2"/>
</p:tagLst>
</file>

<file path=ppt/theme/theme1.xml><?xml version="1.0" encoding="utf-8"?>
<a:theme xmlns:a="http://schemas.openxmlformats.org/drawingml/2006/main" name="Kantoorthema">
  <a:themeElements>
    <a:clrScheme name="davinci business">
      <a:dk1>
        <a:sysClr val="windowText" lastClr="000000"/>
      </a:dk1>
      <a:lt1>
        <a:sysClr val="window" lastClr="FFFFFF"/>
      </a:lt1>
      <a:dk2>
        <a:srgbClr val="8FCEA5"/>
      </a:dk2>
      <a:lt2>
        <a:srgbClr val="826925"/>
      </a:lt2>
      <a:accent1>
        <a:srgbClr val="FECC00"/>
      </a:accent1>
      <a:accent2>
        <a:srgbClr val="7B8E87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C4F9A37130048A21C20FA1AB4CBFC" ma:contentTypeVersion="2" ma:contentTypeDescription="Een nieuw document maken." ma:contentTypeScope="" ma:versionID="00489e1ae192719ee278effe6fb58ecf">
  <xsd:schema xmlns:xsd="http://www.w3.org/2001/XMLSchema" xmlns:xs="http://www.w3.org/2001/XMLSchema" xmlns:p="http://schemas.microsoft.com/office/2006/metadata/properties" xmlns:ns2="85cd91c4-108f-4854-b680-de5d9c2c12e7" targetNamespace="http://schemas.microsoft.com/office/2006/metadata/properties" ma:root="true" ma:fieldsID="2f67e359368162ee1dcffcbaafce260a" ns2:_="">
    <xsd:import namespace="85cd91c4-108f-4854-b680-de5d9c2c12e7"/>
    <xsd:element name="properties">
      <xsd:complexType>
        <xsd:sequence>
          <xsd:element name="documentManagement">
            <xsd:complexType>
              <xsd:all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d91c4-108f-4854-b680-de5d9c2c12e7" elementFormDefault="qualified">
    <xsd:import namespace="http://schemas.microsoft.com/office/2006/documentManagement/types"/>
    <xsd:import namespace="http://schemas.microsoft.com/office/infopath/2007/PartnerControls"/>
    <xsd:element name="Categorie" ma:index="8" nillable="true" ma:displayName="Categorie" ma:format="Dropdown" ma:internalName="Categorie">
      <xsd:simpleType>
        <xsd:restriction base="dms:Choice">
          <xsd:enumeration value="Logo's"/>
          <xsd:enumeration value="Briefpapier"/>
          <xsd:enumeration value="Nieuwsbrief"/>
          <xsd:enumeration value="Office sjablonen Word"/>
          <xsd:enumeration value="Office sjablonen Powerpoin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85cd91c4-108f-4854-b680-de5d9c2c12e7">Office sjablonen Powerpoint</Categorie>
  </documentManagement>
</p:properties>
</file>

<file path=customXml/itemProps1.xml><?xml version="1.0" encoding="utf-8"?>
<ds:datastoreItem xmlns:ds="http://schemas.openxmlformats.org/officeDocument/2006/customXml" ds:itemID="{F533A3F0-5A3F-408B-9CAB-710BE910A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cd91c4-108f-4854-b680-de5d9c2c12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38A9DE-6DF8-4D1B-8061-BD59D1CC16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D86A8B-A1A6-4AD6-9C0E-6F79861854E2}">
  <ds:schemaRefs>
    <ds:schemaRef ds:uri="85cd91c4-108f-4854-b680-de5d9c2c12e7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4416</TotalTime>
  <Words>300</Words>
  <Application>Microsoft Office PowerPoint</Application>
  <PresentationFormat>Diavoorstelling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PowerPoint-presentatie</vt:lpstr>
      <vt:lpstr>PowerPoint-presentatie</vt:lpstr>
      <vt:lpstr>PPT 7 : conflicten</vt:lpstr>
      <vt:lpstr>PPT 7 : conflicten</vt:lpstr>
      <vt:lpstr>PPT 7 : conflicten</vt:lpstr>
      <vt:lpstr>PPT 7 : conflicten</vt:lpstr>
      <vt:lpstr>PPT 7 : conflicten</vt:lpstr>
      <vt:lpstr>PPT 7 : conflicten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www.de-presentatie-architect.nl</dc:creator>
  <cp:lastModifiedBy>Johan van der Steen</cp:lastModifiedBy>
  <cp:revision>161</cp:revision>
  <dcterms:created xsi:type="dcterms:W3CDTF">2013-07-30T14:35:54Z</dcterms:created>
  <dcterms:modified xsi:type="dcterms:W3CDTF">2014-07-02T13:27:17Z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0x010100DBAC4F9A37130048A21C20FA1AB4CBFC</vt:lpwstr>
  </property>
</Properties>
</file>